
<file path=[Content_Types].xml><?xml version="1.0" encoding="utf-8"?>
<Types xmlns="http://schemas.openxmlformats.org/package/2006/content-types"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5625E4-BE40-4975-91AB-93F14DC37F7D}">
  <a:tblStyle styleId="{6A5625E4-BE40-4975-91AB-93F14DC37F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3"/>
    <p:restoredTop sz="94687"/>
  </p:normalViewPr>
  <p:slideViewPr>
    <p:cSldViewPr snapToGrid="0">
      <p:cViewPr varScale="1">
        <p:scale>
          <a:sx n="129" d="100"/>
          <a:sy n="129" d="100"/>
        </p:scale>
        <p:origin x="208" y="3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63add839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63add839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63add8394_2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63add8394_2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63add839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63add839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63add839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63add839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63add8394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863add8394_2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63add8394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63add8394_2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63add839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63add839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63add8394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63add8394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63add8394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63add8394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63cf74e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863cf74e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63add8394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63add8394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63add8394_9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63add8394_9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63add8394_9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63add8394_9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63add8394_9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63add8394_9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63cf74eb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63cf74eb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63cf74ebc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863cf74ebc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863add8394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863add8394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1.png"/><Relationship Id="rId5" Type="http://schemas.openxmlformats.org/officeDocument/2006/relationships/image" Target="../media/image23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1.png"/><Relationship Id="rId5" Type="http://schemas.openxmlformats.org/officeDocument/2006/relationships/image" Target="../media/image24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.png"/><Relationship Id="rId5" Type="http://schemas.openxmlformats.org/officeDocument/2006/relationships/image" Target="../media/image25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.png"/><Relationship Id="rId5" Type="http://schemas.openxmlformats.org/officeDocument/2006/relationships/image" Target="../media/image26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.png"/><Relationship Id="rId5" Type="http://schemas.openxmlformats.org/officeDocument/2006/relationships/image" Target="../media/image27.jp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4.png"/><Relationship Id="rId12" Type="http://schemas.openxmlformats.org/officeDocument/2006/relationships/image" Target="../media/image2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3.png"/><Relationship Id="rId11" Type="http://schemas.openxmlformats.org/officeDocument/2006/relationships/image" Target="../media/image1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NFL Dataset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Jake Willms, Mike Messina, Andrew Schiek, Dennis Kim</a:t>
            </a:r>
            <a:endParaRPr sz="2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itle Slide.m4a" descr="Title Slide.m4a">
            <a:hlinkClick r:id="" action="ppaction://media"/>
            <a:extLst>
              <a:ext uri="{FF2B5EF4-FFF2-40B4-BE49-F238E27FC236}">
                <a16:creationId xmlns:a16="http://schemas.microsoft.com/office/drawing/2014/main" id="{BBC19071-97F1-634C-8B41-967814E7DD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4325" y="753988"/>
            <a:ext cx="4267050" cy="3635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Exploring Dimensionality Reduction</a:t>
            </a:r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body" idx="2"/>
          </p:nvPr>
        </p:nvSpPr>
        <p:spPr>
          <a:xfrm>
            <a:off x="311700" y="1218000"/>
            <a:ext cx="4260600" cy="3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After feature engineering, our dataset expanded to 25 variables, making any regression model verbose. And although we had a great number of observations over our measurement period, converting our nominal variables to dummy variables brought concerns of overcoming the curse of dimensionality.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Thus, PCA was employed to potentially reduce our dimensions down to more manageable factors underlying the data.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Unfortunately, our data had very little multicollinearity. 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Exploring Dimensionality Reduction.mp3" descr="Exploring Dimensionality Reduction.mp3">
            <a:hlinkClick r:id="" action="ppaction://media"/>
            <a:extLst>
              <a:ext uri="{FF2B5EF4-FFF2-40B4-BE49-F238E27FC236}">
                <a16:creationId xmlns:a16="http://schemas.microsoft.com/office/drawing/2014/main" id="{B02122FC-24BD-6C46-BD19-C1CD55F6A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4000"/>
    </mc:Choice>
    <mc:Fallback>
      <p:transition spd="slow" advClick="0" advTm="8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 Results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2"/>
          </p:nvPr>
        </p:nvSpPr>
        <p:spPr>
          <a:xfrm>
            <a:off x="311700" y="1218000"/>
            <a:ext cx="4260600" cy="30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Minimal variance explained from component to component. 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Twenty-three components required to reach 60% minimum threshold for predictive ends.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Model is not making it easier as it has only shrunk dimensions by a handful of variables.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Finally, factor interpretation is difficult. Regardless of factors used, factor analysis yields overlapping components until issues of overfitting take. There was no in-between (e.g., there were no instances where only one or two variables were correlated to factors). </a:t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7323" y="1218000"/>
            <a:ext cx="3475525" cy="31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CA results.mp3" descr="PCA results.mp3">
            <a:hlinkClick r:id="" action="ppaction://media"/>
            <a:extLst>
              <a:ext uri="{FF2B5EF4-FFF2-40B4-BE49-F238E27FC236}">
                <a16:creationId xmlns:a16="http://schemas.microsoft.com/office/drawing/2014/main" id="{032C438C-8720-F14C-82E0-545C8392F6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7000"/>
    </mc:Choice>
    <mc:Fallback>
      <p:transition spd="slow" advClick="0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Stadium Conundrum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11700" y="1357563"/>
            <a:ext cx="3657600" cy="28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Thirty-two teams and separate stadiums make for a lot of dummy variables.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added an incredible amount of factor issues.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This drove our PCA to calculate 135 components.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Bar chart indicates no stadium with an overwhelming effect on over/under outcomes. </a:t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000" y="1163713"/>
            <a:ext cx="4231175" cy="30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ddressing Stadium Conundrum.mp3" descr="Addressing Stadium Conundrum.mp3">
            <a:hlinkClick r:id="" action="ppaction://media"/>
            <a:extLst>
              <a:ext uri="{FF2B5EF4-FFF2-40B4-BE49-F238E27FC236}">
                <a16:creationId xmlns:a16="http://schemas.microsoft.com/office/drawing/2014/main" id="{39FD8D64-F8E5-4D41-AD1E-4F63113FFC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3000"/>
    </mc:Choice>
    <mc:Fallback>
      <p:transition spd="slow" advClick="0" advTm="8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Over/Under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Logistic model deployed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Stepwise model building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Three significantly non-zero variables at   ⍺ = 10%: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Over under line, ex-ante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Wind conditions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The quality of the home team’s offense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Interesting notes: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Wind and temperature conditions were correlated, meaning we’ve avoided multicollinearity without losing the missing variable’s apparent influence.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Quality of home offense is just over 5% alpha threshold. </a:t>
            </a:r>
            <a:endParaRPr dirty="0"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000" y="1272625"/>
            <a:ext cx="4527599" cy="300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redicting OverUnder.mp3" descr="Predicting OverUnder.mp3">
            <a:hlinkClick r:id="" action="ppaction://media"/>
            <a:extLst>
              <a:ext uri="{FF2B5EF4-FFF2-40B4-BE49-F238E27FC236}">
                <a16:creationId xmlns:a16="http://schemas.microsoft.com/office/drawing/2014/main" id="{9DDA7637-C0B5-1647-BF09-985A12D9A5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0"/>
    </mc:Choice>
    <mc:Fallback>
      <p:transition spd="slow" advClick="0" advTm="8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Quality</a:t>
            </a:r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body" idx="2"/>
          </p:nvPr>
        </p:nvSpPr>
        <p:spPr>
          <a:xfrm>
            <a:off x="645000" y="2902525"/>
            <a:ext cx="3757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 recall = 34%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Neg recall = 72%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Pos precision = 53%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Neg precision = 54%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Overall train accuracy = 53%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Overall test accuracy = 52%</a:t>
            </a:r>
            <a:endParaRPr/>
          </a:p>
        </p:txBody>
      </p:sp>
      <p:graphicFrame>
        <p:nvGraphicFramePr>
          <p:cNvPr id="187" name="Google Shape;187;p27"/>
          <p:cNvGraphicFramePr/>
          <p:nvPr/>
        </p:nvGraphicFramePr>
        <p:xfrm>
          <a:off x="645000" y="1282925"/>
          <a:ext cx="3757200" cy="1493400"/>
        </p:xfrm>
        <a:graphic>
          <a:graphicData uri="http://schemas.openxmlformats.org/drawingml/2006/table">
            <a:tbl>
              <a:tblPr>
                <a:noFill/>
                <a:tableStyleId>{6A5625E4-BE40-4975-91AB-93F14DC37F7D}</a:tableStyleId>
              </a:tblPr>
              <a:tblGrid>
                <a:gridCol w="93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9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Predicted Over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Predicted Under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Actual Over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438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852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1290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Actual Under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1008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1398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Total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828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1860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2688</a:t>
                      </a:r>
                      <a:endParaRPr sz="1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8" name="Google Shape;188;p2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	Overall, our model correctly classified over half of the games it saw and performed similarly on data it had yet to see; however, while our model could accurately classify either instance, it was far superior in recalling instances where the game score did not exceed its winning threshold. 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lassification Quality.mp3" descr="Classification Quality.mp3">
            <a:hlinkClick r:id="" action="ppaction://media"/>
            <a:extLst>
              <a:ext uri="{FF2B5EF4-FFF2-40B4-BE49-F238E27FC236}">
                <a16:creationId xmlns:a16="http://schemas.microsoft.com/office/drawing/2014/main" id="{492718B8-FBE6-B545-8077-C5D7559A4C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6000"/>
    </mc:Choice>
    <mc:Fallback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Applications</a:t>
            </a:r>
            <a:endParaRPr/>
          </a:p>
        </p:txBody>
      </p:sp>
      <p:sp>
        <p:nvSpPr>
          <p:cNvPr id="196" name="Google Shape;19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Application: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Take the model accuracy at face value.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 in small doses so that you can make many bets (divided equally between outcomes) and avoid any one bet being your demise. </a:t>
            </a:r>
            <a:endParaRPr/>
          </a:p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or    -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Bet more often on games with a predicted score outcome below the line.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model is just as accurate for “under” outcomes as it is “over” outcomes, but the model makes fewer false negative errors.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Again, bet reasonably. </a:t>
            </a:r>
            <a:endParaRPr/>
          </a:p>
        </p:txBody>
      </p:sp>
      <p:sp>
        <p:nvSpPr>
          <p:cNvPr id="197" name="Google Shape;197;p2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Notes for application and extension: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Considering the betting fee (vig), a 53% accuracy clip guarantees profit. Our model is right at that threshold.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By sticking to bets for games under the line, a bettor should profit handsomely, in theory. 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9" name="Google Shape;19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otential Applications.mp3" descr="Potential Applications.mp3">
            <a:hlinkClick r:id="" action="ppaction://media"/>
            <a:extLst>
              <a:ext uri="{FF2B5EF4-FFF2-40B4-BE49-F238E27FC236}">
                <a16:creationId xmlns:a16="http://schemas.microsoft.com/office/drawing/2014/main" id="{E702C357-E0E6-2847-A967-D62AF76576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55000"/>
    </mc:Choice>
    <mc:Fallback>
      <p:transition spd="slow" advClick="0" advTm="5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for LDA</a:t>
            </a: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Split into 3 groups: team factors, combinations of teams and weather, best overall accuracy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Team factors: Over/Under Line, Actual Score, Spread (home), Home Offensive Rank, Home Defensive Rank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Combination: Over/Under Line, Rain/Snow/Fog, Temperature, Wind Speed, Actual Score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Best: Over/Under Line, Temperature, Wind Speed, Actual Score, Spread (home), Home Offensive Rank, Home Defensive Rank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Note that the original data set had a mountain region but this was combined with the West region as the original models couldn’t differentiate the two </a:t>
            </a:r>
            <a:endParaRPr sz="1200"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for generating subsets: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FootballSubset &lt;- DSC.424.Proj.w.Ranks[c(9,18,21,24,25,22)]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FootballSubset &lt;- DSC.424.Proj.w.Ranks[c(9,10,11,12,18,22)]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FootballSubset &lt;- DSC.424.Proj.w.Ranks[c(9,11,12,18,21,24,25,22)]</a:t>
            </a:r>
            <a:endParaRPr/>
          </a:p>
        </p:txBody>
      </p:sp>
      <p:pic>
        <p:nvPicPr>
          <p:cNvPr id="207" name="Google Shape;20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ndrew Schiek Slide 1.m4a" descr="Andrew Schiek Slide 1.m4a">
            <a:hlinkClick r:id="" action="ppaction://media"/>
            <a:extLst>
              <a:ext uri="{FF2B5EF4-FFF2-40B4-BE49-F238E27FC236}">
                <a16:creationId xmlns:a16="http://schemas.microsoft.com/office/drawing/2014/main" id="{FC0B6668-44F5-9B43-BF8F-76F56F06D8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9000"/>
    </mc:Choice>
    <mc:Fallback>
      <p:transition spd="slow" advClick="0" advTm="4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3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Plots</a:t>
            </a: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Shown on the right are the plots for the best model subset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Plots were generated for each model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All did not show a strong separation based on region</a:t>
            </a:r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1325" y="804675"/>
            <a:ext cx="5102675" cy="39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ndrew Schiek Slide 2.m4a" descr="Andrew Schiek Slide 2.m4a">
            <a:hlinkClick r:id="" action="ppaction://media"/>
            <a:extLst>
              <a:ext uri="{FF2B5EF4-FFF2-40B4-BE49-F238E27FC236}">
                <a16:creationId xmlns:a16="http://schemas.microsoft.com/office/drawing/2014/main" id="{E2EBC259-38A1-2F40-8471-3CDBAB9E17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Fitting the Model</a:t>
            </a: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516000" cy="39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fit each of the models with LDA and displayed the confusion matrix for the best model on the right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Originally with the Mountain region the model was unable to separate this so it was removed and combine with the West region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Even with this combination the model is still poor at predicting the West region, but now the lowest accuracy is with the North region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dirty="0"/>
              <a:t>The accuracy for the best model was ~41%</a:t>
            </a:r>
            <a:endParaRPr dirty="0"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7242" y="1104050"/>
            <a:ext cx="513675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ndrew Schiek Slide 3 v2.m4a" descr="Andrew Schiek Slide 3 v2.m4a">
            <a:hlinkClick r:id="" action="ppaction://media"/>
            <a:extLst>
              <a:ext uri="{FF2B5EF4-FFF2-40B4-BE49-F238E27FC236}">
                <a16:creationId xmlns:a16="http://schemas.microsoft.com/office/drawing/2014/main" id="{C2F00EE8-6A95-B04F-ADB6-86AFB4E175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1000"/>
    </mc:Choice>
    <mc:Fallback>
      <p:transition spd="slow" advClick="0" advTm="6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2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of the Data</a:t>
            </a: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Every Regular Season NFL game from 2000 - 2017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4,592 observations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25 variables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10 factors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15 numeric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974" y="1834550"/>
            <a:ext cx="3894751" cy="2410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3649" y="2756049"/>
            <a:ext cx="3020526" cy="22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Data Overview.m4a" descr="Data Overview.m4a">
            <a:hlinkClick r:id="" action="ppaction://media"/>
            <a:extLst>
              <a:ext uri="{FF2B5EF4-FFF2-40B4-BE49-F238E27FC236}">
                <a16:creationId xmlns:a16="http://schemas.microsoft.com/office/drawing/2014/main" id="{B1FE889D-78BA-4C42-9FAA-14B6902054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5000"/>
    </mc:Choice>
    <mc:Fallback>
      <p:transition spd="slow" advClick="0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A few data preprocessing steps were taken before analysis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Concerns over “</a:t>
            </a:r>
            <a:r>
              <a:rPr lang="en" dirty="0" err="1"/>
              <a:t>spread_favorite</a:t>
            </a:r>
            <a:r>
              <a:rPr lang="en" dirty="0"/>
              <a:t>” - problematic being in terms of the favorite, not home team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 err="1"/>
              <a:t>Spread_favorite</a:t>
            </a:r>
            <a:r>
              <a:rPr lang="en" dirty="0"/>
              <a:t> is a negative variable that describes how many points the favorite team was “given” by betters.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Example: -7 would mean that a bet placed on the favorite would only win if the favorite won by 8 points or more. </a:t>
            </a:r>
            <a:endParaRPr dirty="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Typically spread lines are +/- depending on how many points the </a:t>
            </a:r>
            <a:r>
              <a:rPr lang="en" b="1" i="1" dirty="0"/>
              <a:t>home</a:t>
            </a:r>
            <a:r>
              <a:rPr lang="en" dirty="0"/>
              <a:t> team is favored/unfavored by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This required some math and data transformations to create our new variable, “</a:t>
            </a:r>
            <a:r>
              <a:rPr lang="en" dirty="0" err="1"/>
              <a:t>spread_home</a:t>
            </a:r>
            <a:r>
              <a:rPr lang="en" dirty="0"/>
              <a:t>”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dirty="0"/>
              <a:t>New variables, such as variables that represent the quality of a team’s offense and defense, were added throughout the project to add increased depth to our analysis and to improve our predictive capabilities. </a:t>
            </a:r>
            <a:endParaRPr dirty="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datapreprocess.mp3" descr="datapreprocess.mp3">
            <a:hlinkClick r:id="" action="ppaction://media"/>
            <a:extLst>
              <a:ext uri="{FF2B5EF4-FFF2-40B4-BE49-F238E27FC236}">
                <a16:creationId xmlns:a16="http://schemas.microsoft.com/office/drawing/2014/main" id="{A1260477-EBB0-6E4B-8991-94EC6AAFB2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OLS Model</a:t>
            </a:r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Standard LM() function in 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Used as our “base case” analysis to compute a simple linear regression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Results were extremely disappointing, poor predictability and model fit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Adjusted R-square of 0.3134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Many variables above p value of 0.05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0050" y="1117400"/>
            <a:ext cx="4482250" cy="29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lsmodel.mp3" descr="olsmodel.mp3">
            <a:hlinkClick r:id="" action="ppaction://media"/>
            <a:extLst>
              <a:ext uri="{FF2B5EF4-FFF2-40B4-BE49-F238E27FC236}">
                <a16:creationId xmlns:a16="http://schemas.microsoft.com/office/drawing/2014/main" id="{CF5862F3-0F98-FB4D-88C0-6C562A377D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2000"/>
    </mc:Choice>
    <mc:Fallback>
      <p:transition spd="slow" advClick="0" advTm="4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&amp; Lasso: Test/Train Split</a:t>
            </a:r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931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Explored the potential for overfitting and inconsistencies between Test/Train sets by computing Ridge and Lasso regression tests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Predicted via train set and compared to test set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Prediction was extremely close to actual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Split the data 80/20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Plots of Ridge/Lasso show distinct differences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8250" y="1152474"/>
            <a:ext cx="3794675" cy="197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2875" y="3164550"/>
            <a:ext cx="3407726" cy="17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263" y="3797338"/>
            <a:ext cx="10763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est Train Split.mp3" descr="Test Train Split.mp3">
            <a:hlinkClick r:id="" action="ppaction://media"/>
            <a:extLst>
              <a:ext uri="{FF2B5EF4-FFF2-40B4-BE49-F238E27FC236}">
                <a16:creationId xmlns:a16="http://schemas.microsoft.com/office/drawing/2014/main" id="{BAFFCC80-CBB9-5340-9C66-0721053152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6000"/>
    </mc:Choice>
    <mc:Fallback>
      <p:transition spd="slow" advClick="0" advTm="10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Ridge &amp; Lasso: Results &amp; Future Applications</a:t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302475"/>
            <a:ext cx="4339825" cy="223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303038"/>
            <a:ext cx="4346975" cy="223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3300" y="1229325"/>
            <a:ext cx="1177403" cy="97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Future Applications.mp3" descr="Future Applications.mp3">
            <a:hlinkClick r:id="" action="ppaction://media"/>
            <a:extLst>
              <a:ext uri="{FF2B5EF4-FFF2-40B4-BE49-F238E27FC236}">
                <a16:creationId xmlns:a16="http://schemas.microsoft.com/office/drawing/2014/main" id="{DFF3E80D-868F-0545-B667-5B97ED4682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9000"/>
    </mc:Choice>
    <mc:Fallback>
      <p:transition spd="slow" advClick="0" advTm="2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Correspondence Analysis</a:t>
            </a: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Relational technique used to attempt to summarize and interpret categorical variables of interest.</a:t>
            </a:r>
            <a:endParaRPr sz="1300" dirty="0"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Team Offense and Defense Rank (OSRS and DSRS) were engineered into multi dimensional categorical variables</a:t>
            </a:r>
            <a:endParaRPr sz="13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dirty="0"/>
              <a:t>Above average, average, below average</a:t>
            </a:r>
            <a:endParaRPr sz="1100" dirty="0"/>
          </a:p>
          <a:p>
            <a:pPr marL="9144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00"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 sz="1300" dirty="0"/>
              <a:t>We must pivot the dimensions of the two variables (team ranks and regions) to produce a table to run CA on</a:t>
            </a:r>
            <a:endParaRPr sz="1300" dirty="0"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0" y="1042675"/>
            <a:ext cx="3999901" cy="969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2400" y="2223238"/>
            <a:ext cx="3999900" cy="1140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7345" y="4568875"/>
            <a:ext cx="2351800" cy="50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192675" y="4615750"/>
            <a:ext cx="11142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Per pro-football-reference.com</a:t>
            </a:r>
            <a:endParaRPr sz="60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59625" y="4568875"/>
            <a:ext cx="2633850" cy="2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93480" y="4568875"/>
            <a:ext cx="2444695" cy="2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32400" y="3574624"/>
            <a:ext cx="4159675" cy="77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.m4a" descr="Slide 1.m4a">
            <a:hlinkClick r:id="" action="ppaction://media"/>
            <a:extLst>
              <a:ext uri="{FF2B5EF4-FFF2-40B4-BE49-F238E27FC236}">
                <a16:creationId xmlns:a16="http://schemas.microsoft.com/office/drawing/2014/main" id="{F0E23A69-E10F-D14A-9195-FCB1569549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6000"/>
    </mc:Choice>
    <mc:Fallback>
      <p:transition spd="slow" advClick="0" advTm="7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Type vs. Region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 Correspondence Matrix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Highest correlation seen at 4.5%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Lowest correlation seen at 1.4%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Mosaic Plot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East region played host to home teams with above average offenses and defenses more often than expected.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East region also played host to home teams with below average defenses less often than average.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South region shows opposite results from the East region. 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2401" y="1669675"/>
            <a:ext cx="3999901" cy="332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303" y="589124"/>
            <a:ext cx="3878084" cy="85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2.m4a" descr="Slide 2.m4a">
            <a:hlinkClick r:id="" action="ppaction://media"/>
            <a:extLst>
              <a:ext uri="{FF2B5EF4-FFF2-40B4-BE49-F238E27FC236}">
                <a16:creationId xmlns:a16="http://schemas.microsoft.com/office/drawing/2014/main" id="{04ECEF07-2217-0049-BB74-65264ABB2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7000"/>
    </mc:Choice>
    <mc:Fallback>
      <p:transition spd="slow" advClick="0" advTm="4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Correspondence Output</a:t>
            </a:r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One dimension accounts for 81% of of the total variation</a:t>
            </a:r>
            <a:endParaRPr sz="1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04800" algn="l" rtl="0">
              <a:spcBef>
                <a:spcPts val="160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/>
              <a:t>Symmetric Plot</a:t>
            </a:r>
            <a:endParaRPr sz="1200" u="sng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Scale for which team types correspond to the East Region.</a:t>
            </a:r>
            <a:endParaRPr sz="9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Team types closer to the </a:t>
            </a:r>
            <a:r>
              <a:rPr lang="en" sz="900" i="1"/>
              <a:t>East </a:t>
            </a:r>
            <a:r>
              <a:rPr lang="en" sz="900"/>
              <a:t>glyph on the line through the origin correspond more heavily.</a:t>
            </a:r>
            <a:endParaRPr sz="900" u="sng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/>
              <a:t>Another Visualization</a:t>
            </a:r>
            <a:endParaRPr sz="12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Obtuse angles from the origin correspond less. Acute angles from the origin correspond more likely on average.</a:t>
            </a:r>
            <a:endParaRPr sz="9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/>
              <a:t>Takeaways</a:t>
            </a:r>
            <a:endParaRPr sz="1200" u="sng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Better understanding of how geographic location of an NFL game is related to offensive and defensive team types.</a:t>
            </a:r>
            <a:endParaRPr sz="9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900"/>
              <a:t>Relative relationships between multi dimensional categorical variables in the data</a:t>
            </a:r>
            <a:endParaRPr sz="900"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1200" y="445025"/>
            <a:ext cx="3999900" cy="2485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3550" y="1529400"/>
            <a:ext cx="1681875" cy="97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08876" y="3005475"/>
            <a:ext cx="3320875" cy="203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9750" y="0"/>
            <a:ext cx="814250" cy="8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3.m4a" descr="Slide 3.m4a">
            <a:hlinkClick r:id="" action="ppaction://media"/>
            <a:extLst>
              <a:ext uri="{FF2B5EF4-FFF2-40B4-BE49-F238E27FC236}">
                <a16:creationId xmlns:a16="http://schemas.microsoft.com/office/drawing/2014/main" id="{A543CE4F-3EAD-2A4C-9461-9BA1A4639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65600" y="216535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6000"/>
    </mc:Choice>
    <mc:Fallback>
      <p:transition spd="slow" advClick="0" advTm="6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1322</Words>
  <Application>Microsoft Macintosh PowerPoint</Application>
  <PresentationFormat>On-screen Show (16:9)</PresentationFormat>
  <Paragraphs>135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NFL Dataset</vt:lpstr>
      <vt:lpstr>Overview of the Data</vt:lpstr>
      <vt:lpstr>Data Preprocessing</vt:lpstr>
      <vt:lpstr>Baseline OLS Model</vt:lpstr>
      <vt:lpstr>Ridge &amp; Lasso: Test/Train Split</vt:lpstr>
      <vt:lpstr>Ridge &amp; Lasso: Results &amp; Future Applications</vt:lpstr>
      <vt:lpstr>Correspondence Analysis</vt:lpstr>
      <vt:lpstr>Team Type vs. Region</vt:lpstr>
      <vt:lpstr>Correspondence Output</vt:lpstr>
      <vt:lpstr>Exploring Dimensionality Reduction</vt:lpstr>
      <vt:lpstr>PCA Results</vt:lpstr>
      <vt:lpstr>Addressing Stadium Conundrum</vt:lpstr>
      <vt:lpstr>Predicting Over/Under</vt:lpstr>
      <vt:lpstr>Classification Quality</vt:lpstr>
      <vt:lpstr>Potential Applications</vt:lpstr>
      <vt:lpstr>Preprocessing for LDA</vt:lpstr>
      <vt:lpstr>Correlation Plots</vt:lpstr>
      <vt:lpstr>Fitting the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NFL Dataset</dc:title>
  <cp:lastModifiedBy>Michael Messina</cp:lastModifiedBy>
  <cp:revision>7</cp:revision>
  <dcterms:modified xsi:type="dcterms:W3CDTF">2020-06-04T02:11:17Z</dcterms:modified>
</cp:coreProperties>
</file>